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74" r:id="rId4"/>
    <p:sldId id="275" r:id="rId5"/>
    <p:sldId id="276" r:id="rId6"/>
    <p:sldId id="277" r:id="rId7"/>
    <p:sldId id="279" r:id="rId8"/>
    <p:sldId id="281" r:id="rId9"/>
    <p:sldId id="267" r:id="rId10"/>
    <p:sldId id="268" r:id="rId11"/>
    <p:sldId id="269" r:id="rId12"/>
    <p:sldId id="262" r:id="rId13"/>
    <p:sldId id="264" r:id="rId14"/>
    <p:sldId id="273" r:id="rId15"/>
    <p:sldId id="258" r:id="rId16"/>
    <p:sldId id="259" r:id="rId17"/>
    <p:sldId id="261" r:id="rId18"/>
  </p:sldIdLst>
  <p:sldSz cx="12192000" cy="6858000"/>
  <p:notesSz cx="7077075" cy="9363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90" autoAdjust="0"/>
    <p:restoredTop sz="88434" autoAdjust="0"/>
  </p:normalViewPr>
  <p:slideViewPr>
    <p:cSldViewPr snapToGrid="0">
      <p:cViewPr varScale="1">
        <p:scale>
          <a:sx n="77" d="100"/>
          <a:sy n="77" d="100"/>
        </p:scale>
        <p:origin x="60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66733" cy="469779"/>
          </a:xfrm>
          <a:prstGeom prst="rect">
            <a:avLst/>
          </a:prstGeom>
        </p:spPr>
        <p:txBody>
          <a:bodyPr vert="horz" lIns="93935" tIns="46968" rIns="93935" bIns="46968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704" y="1"/>
            <a:ext cx="3066733" cy="469779"/>
          </a:xfrm>
          <a:prstGeom prst="rect">
            <a:avLst/>
          </a:prstGeom>
        </p:spPr>
        <p:txBody>
          <a:bodyPr vert="horz" lIns="93935" tIns="46968" rIns="93935" bIns="46968" rtlCol="0"/>
          <a:lstStyle>
            <a:lvl1pPr algn="r">
              <a:defRPr sz="1300"/>
            </a:lvl1pPr>
          </a:lstStyle>
          <a:p>
            <a:fld id="{E6672250-FC0C-4E7B-9891-1966B04BEE88}" type="datetimeFigureOut">
              <a:rPr lang="en-US" smtClean="0"/>
              <a:t>4/23/2021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0250" y="1169988"/>
            <a:ext cx="5616575" cy="31607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935" tIns="46968" rIns="93935" bIns="4696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7708" y="4505980"/>
            <a:ext cx="5661660" cy="3686711"/>
          </a:xfrm>
          <a:prstGeom prst="rect">
            <a:avLst/>
          </a:prstGeom>
        </p:spPr>
        <p:txBody>
          <a:bodyPr vert="horz" lIns="93935" tIns="46968" rIns="93935" bIns="46968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93297"/>
            <a:ext cx="3066733" cy="469778"/>
          </a:xfrm>
          <a:prstGeom prst="rect">
            <a:avLst/>
          </a:prstGeom>
        </p:spPr>
        <p:txBody>
          <a:bodyPr vert="horz" lIns="93935" tIns="46968" rIns="93935" bIns="46968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704" y="8893297"/>
            <a:ext cx="3066733" cy="469778"/>
          </a:xfrm>
          <a:prstGeom prst="rect">
            <a:avLst/>
          </a:prstGeom>
        </p:spPr>
        <p:txBody>
          <a:bodyPr vert="horz" lIns="93935" tIns="46968" rIns="93935" bIns="46968" rtlCol="0" anchor="b"/>
          <a:lstStyle>
            <a:lvl1pPr algn="r">
              <a:defRPr sz="1300"/>
            </a:lvl1pPr>
          </a:lstStyle>
          <a:p>
            <a:fld id="{48C81BC3-147B-47CA-8C0D-176330506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598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C81BC3-147B-47CA-8C0D-176330506CE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6016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C81BC3-147B-47CA-8C0D-176330506CE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979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Dave - </a:t>
            </a:r>
            <a:r>
              <a:rPr lang="en-US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CURRENTS</a:t>
            </a: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C81BC3-147B-47CA-8C0D-176330506CE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4647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C81BC3-147B-47CA-8C0D-176330506CE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5649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C81BC3-147B-47CA-8C0D-176330506CE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9327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9354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C81BC3-147B-47CA-8C0D-176330506CE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4086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C81BC3-147B-47CA-8C0D-176330506CE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3292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C81BC3-147B-47CA-8C0D-176330506CE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0730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C81BC3-147B-47CA-8C0D-176330506CE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97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C81BC3-147B-47CA-8C0D-176330506CE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6165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C81BC3-147B-47CA-8C0D-176330506CE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8281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C81BC3-147B-47CA-8C0D-176330506CE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7810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C81BC3-147B-47CA-8C0D-176330506CE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99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C81BC3-147B-47CA-8C0D-176330506CE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3002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C81BC3-147B-47CA-8C0D-176330506CE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9200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C81BC3-147B-47CA-8C0D-176330506CE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9061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C81BC3-147B-47CA-8C0D-176330506CE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354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2618554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404" y="3564467"/>
            <a:ext cx="8637072" cy="107109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7124" y="329307"/>
            <a:ext cx="5943668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24392" y="134930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4709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0270" y="798973"/>
            <a:ext cx="7828830" cy="465988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7" name="Picture 16" descr="RedHashing.emf"/>
          <p:cNvPicPr>
            <a:picLocks/>
          </p:cNvPicPr>
          <p:nvPr/>
        </p:nvPicPr>
        <p:blipFill rotWithShape="1">
          <a:blip r:embed="rId2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5" r="59215" b="36435"/>
          <a:stretch/>
        </p:blipFill>
        <p:spPr>
          <a:xfrm rot="5400000">
            <a:off x="8642279" y="3046916"/>
            <a:ext cx="4663440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/>
            </a:lvl1pPr>
          </a:lstStyle>
          <a:p>
            <a:fld id="{48A87A34-81AB-432B-8DAE-1953F412C126}" type="datetimeFigureOut">
              <a:rPr lang="en-US" dirty="0"/>
              <a:pPr/>
              <a:t>4/23/2021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24" name="Picture 23" descr="RedHashing.emf"/>
          <p:cNvPicPr>
            <a:picLocks/>
          </p:cNvPicPr>
          <p:nvPr/>
        </p:nvPicPr>
        <p:blipFill rotWithShape="1">
          <a:blip r:embed="rId2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7" y="1756129"/>
            <a:ext cx="8619060" cy="205006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3806195"/>
            <a:ext cx="861906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052" y="958037"/>
            <a:ext cx="9605635" cy="105930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9166" y="2165621"/>
            <a:ext cx="4645152" cy="329385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606" y="2171769"/>
            <a:ext cx="4645152" cy="328709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6" y="953336"/>
            <a:ext cx="9607661" cy="10563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2169727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166" y="2974448"/>
            <a:ext cx="4645152" cy="249387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337" y="2173181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337" y="2971669"/>
            <a:ext cx="4645152" cy="248719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8" name="Picture 17" descr="RedHashing.emf"/>
          <p:cNvPicPr>
            <a:picLocks/>
          </p:cNvPicPr>
          <p:nvPr/>
        </p:nvPicPr>
        <p:blipFill rotWithShape="1">
          <a:blip r:embed="rId2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4" name="Picture 13" descr="RedHashing.emf"/>
          <p:cNvPicPr>
            <a:picLocks/>
          </p:cNvPicPr>
          <p:nvPr/>
        </p:nvPicPr>
        <p:blipFill rotWithShape="1">
          <a:blip r:embed="rId2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291" y="952578"/>
            <a:ext cx="3275013" cy="2322176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3334" y="952578"/>
            <a:ext cx="6012470" cy="4505221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291" y="3274754"/>
            <a:ext cx="3275013" cy="2178918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24" y="1129513"/>
            <a:ext cx="5854872" cy="192420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247" y="3053721"/>
            <a:ext cx="5846486" cy="209601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300" y="5469856"/>
            <a:ext cx="5849605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4/23/2021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300" y="318640"/>
            <a:ext cx="4877818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6794" y="137408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22" name="Picture 21" descr="RedHashing.emf"/>
          <p:cNvPicPr>
            <a:picLocks/>
          </p:cNvPicPr>
          <p:nvPr/>
        </p:nvPicPr>
        <p:blipFill rotWithShape="1">
          <a:blip r:embed="rId2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6" t="474" r="48549" b="36564"/>
          <a:stretch/>
        </p:blipFill>
        <p:spPr>
          <a:xfrm>
            <a:off x="1125460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562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0270" y="2171769"/>
            <a:ext cx="9603275" cy="329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32830" y="330370"/>
            <a:ext cx="251539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0270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18076" y="137408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9.jpg"/><Relationship Id="rId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acoastalnetwork.com/local-projects/wecan/projects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0474" y="930419"/>
            <a:ext cx="10014330" cy="2073218"/>
          </a:xfrm>
        </p:spPr>
        <p:txBody>
          <a:bodyPr anchor="t">
            <a:normAutofit fontScale="90000"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Graveyard Spit Restoration and Resilience Project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3246" y="2879513"/>
            <a:ext cx="8637072" cy="2310351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Presented by:</a:t>
            </a:r>
          </a:p>
          <a:p>
            <a:r>
              <a:rPr lang="en-US" dirty="0" smtClean="0"/>
              <a:t>Henry Bell, Washington State Department of Ecology </a:t>
            </a:r>
          </a:p>
          <a:p>
            <a:r>
              <a:rPr lang="en-US" dirty="0" smtClean="0"/>
              <a:t>Dave Michalsen, U.S. Army Corps of Engineers </a:t>
            </a:r>
          </a:p>
          <a:p>
            <a:r>
              <a:rPr lang="en-US" dirty="0" smtClean="0"/>
              <a:t>Garret Jackson, Washington State Department of Transportation </a:t>
            </a:r>
          </a:p>
          <a:p>
            <a:r>
              <a:rPr lang="en-US" dirty="0" smtClean="0"/>
              <a:t>Chelsey </a:t>
            </a:r>
            <a:r>
              <a:rPr lang="en-US" dirty="0"/>
              <a:t>Martin, Washington State Department of Transportation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0582" y="5857678"/>
            <a:ext cx="3733547" cy="80953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591" y="5788750"/>
            <a:ext cx="3147802" cy="94739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0318" y="5736021"/>
            <a:ext cx="2838450" cy="10001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4280" y="2828602"/>
            <a:ext cx="4288304" cy="24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90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820" y="1387554"/>
            <a:ext cx="6770757" cy="451383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9143" y="3498692"/>
            <a:ext cx="4525377" cy="32845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722438" y="4620881"/>
            <a:ext cx="12039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Max, Median, Min</a:t>
            </a:r>
            <a:endParaRPr lang="en-US" sz="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9143" y="133226"/>
            <a:ext cx="4525377" cy="328454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642212" y="1387554"/>
            <a:ext cx="12039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Max, Median, Min</a:t>
            </a:r>
            <a:endParaRPr lang="en-US" sz="80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8505832" y="960186"/>
            <a:ext cx="673346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8536060" y="4242974"/>
            <a:ext cx="673346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/>
          <p:cNvSpPr txBox="1">
            <a:spLocks/>
          </p:cNvSpPr>
          <p:nvPr/>
        </p:nvSpPr>
        <p:spPr>
          <a:xfrm>
            <a:off x="445304" y="305808"/>
            <a:ext cx="7618588" cy="49815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NEARSHORE WAVE HEIGHT</a:t>
            </a: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33086" y="957420"/>
            <a:ext cx="2474223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Depth limited waves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859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8305799" y="228600"/>
            <a:ext cx="727075" cy="365125"/>
          </a:xfrm>
          <a:prstGeom prst="rect">
            <a:avLst/>
          </a:prstGeom>
        </p:spPr>
        <p:txBody>
          <a:bodyPr/>
          <a:lstStyle/>
          <a:p>
            <a:fld id="{42D6254A-A357-4200-B73D-5001EDA92138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15751" y="311628"/>
            <a:ext cx="4150045" cy="45621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CURRENTS</a:t>
            </a: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0485" y="80933"/>
            <a:ext cx="7293825" cy="48625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5751" y="958659"/>
            <a:ext cx="35189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Peak ebb: 12/11/15 01:00 UTC</a:t>
            </a:r>
          </a:p>
          <a:p>
            <a:endParaRPr lang="en-US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en-US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Max speeds &gt; 2m/s (4 knots)</a:t>
            </a:r>
            <a:endParaRPr lang="en-US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842" y="2163787"/>
            <a:ext cx="6873307" cy="4582205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7698791" y="808302"/>
            <a:ext cx="524287" cy="381635"/>
          </a:xfrm>
          <a:prstGeom prst="roundRect">
            <a:avLst/>
          </a:prstGeom>
          <a:noFill/>
          <a:ln w="571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2678464" y="558380"/>
            <a:ext cx="4955713" cy="51196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95026" y="5618174"/>
            <a:ext cx="2838450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45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476" y="869025"/>
            <a:ext cx="9605635" cy="1059305"/>
          </a:xfrm>
        </p:spPr>
        <p:txBody>
          <a:bodyPr/>
          <a:lstStyle/>
          <a:p>
            <a:r>
              <a:rPr lang="en-US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Update 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on </a:t>
            </a:r>
            <a:r>
              <a:rPr lang="en-US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Implementation – Project’s APE  </a:t>
            </a: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8"/>
          <a:stretch/>
        </p:blipFill>
        <p:spPr>
          <a:xfrm>
            <a:off x="0" y="1490079"/>
            <a:ext cx="8911149" cy="512814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029981" y="1797641"/>
            <a:ext cx="302554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Start of Tribal Coordination &amp; initiation of Section 106</a:t>
            </a:r>
          </a:p>
          <a:p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NEXT STEPS –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Rights of Entry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Delineations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Marine Ordinary High Water Mark (OHWM) 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Wetland Delineation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High Tide Line (HTL)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Mean higher high </a:t>
            </a:r>
            <a:r>
              <a:rPr lang="en-US" sz="1600" dirty="0" smtClean="0"/>
              <a:t>water (MHHW) </a:t>
            </a:r>
            <a:endParaRPr lang="en-US" sz="1600" dirty="0"/>
          </a:p>
        </p:txBody>
      </p:sp>
      <p:sp>
        <p:nvSpPr>
          <p:cNvPr id="8" name="Freeform 7"/>
          <p:cNvSpPr/>
          <p:nvPr/>
        </p:nvSpPr>
        <p:spPr>
          <a:xfrm>
            <a:off x="6063483" y="1480842"/>
            <a:ext cx="2848397" cy="5130351"/>
          </a:xfrm>
          <a:custGeom>
            <a:avLst/>
            <a:gdLst>
              <a:gd name="connsiteX0" fmla="*/ 2848397 w 2848397"/>
              <a:gd name="connsiteY0" fmla="*/ 5130351 h 5130351"/>
              <a:gd name="connsiteX1" fmla="*/ 2832213 w 2848397"/>
              <a:gd name="connsiteY1" fmla="*/ 0 h 5130351"/>
              <a:gd name="connsiteX2" fmla="*/ 1116701 w 2848397"/>
              <a:gd name="connsiteY2" fmla="*/ 24277 h 5130351"/>
              <a:gd name="connsiteX3" fmla="*/ 0 w 2848397"/>
              <a:gd name="connsiteY3" fmla="*/ 5122259 h 5130351"/>
              <a:gd name="connsiteX4" fmla="*/ 2848397 w 2848397"/>
              <a:gd name="connsiteY4" fmla="*/ 5130351 h 5130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48397" h="5130351">
                <a:moveTo>
                  <a:pt x="2848397" y="5130351"/>
                </a:moveTo>
                <a:cubicBezTo>
                  <a:pt x="2843002" y="3420234"/>
                  <a:pt x="2837608" y="1710117"/>
                  <a:pt x="2832213" y="0"/>
                </a:cubicBezTo>
                <a:lnTo>
                  <a:pt x="1116701" y="24277"/>
                </a:lnTo>
                <a:lnTo>
                  <a:pt x="0" y="5122259"/>
                </a:lnTo>
                <a:lnTo>
                  <a:pt x="2848397" y="5130351"/>
                </a:lnTo>
                <a:close/>
              </a:path>
            </a:pathLst>
          </a:cu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427749" y="5769409"/>
            <a:ext cx="2249334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Shoalwater Bay Tribe</a:t>
            </a:r>
            <a:endParaRPr lang="en-US" sz="1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03373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015" y="910919"/>
            <a:ext cx="5600463" cy="669781"/>
          </a:xfrm>
        </p:spPr>
        <p:txBody>
          <a:bodyPr>
            <a:noAutofit/>
          </a:bodyPr>
          <a:lstStyle/>
          <a:p>
            <a:pPr algn="ctr"/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Update on </a:t>
            </a:r>
            <a:r>
              <a:rPr lang="en-US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Implementation</a:t>
            </a: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1242" y="1600181"/>
            <a:ext cx="5402856" cy="1102409"/>
          </a:xfrm>
        </p:spPr>
        <p:txBody>
          <a:bodyPr anchor="t">
            <a:normAutofit/>
          </a:bodyPr>
          <a:lstStyle/>
          <a:p>
            <a:pPr algn="ctr"/>
            <a:r>
              <a:rPr lang="en-US" dirty="0" smtClean="0"/>
              <a:t>Environmental Documentation &amp; Permitting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7478" y="930400"/>
            <a:ext cx="6216005" cy="529237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NEPA Environmental </a:t>
            </a:r>
            <a:r>
              <a:rPr lang="en-US" dirty="0" smtClean="0"/>
              <a:t>Assessment (EA) </a:t>
            </a:r>
          </a:p>
          <a:p>
            <a:r>
              <a:rPr lang="en-US" dirty="0"/>
              <a:t>SEPA Adoption of NEPA </a:t>
            </a:r>
            <a:r>
              <a:rPr lang="en-US" dirty="0" smtClean="0"/>
              <a:t>EA</a:t>
            </a:r>
            <a:endParaRPr lang="en-US" dirty="0"/>
          </a:p>
          <a:p>
            <a:r>
              <a:rPr lang="en-US" dirty="0" smtClean="0"/>
              <a:t>Endangered Species Act (ESA) Consultation </a:t>
            </a:r>
            <a:endParaRPr lang="en-US" dirty="0"/>
          </a:p>
          <a:p>
            <a:pPr lvl="1"/>
            <a:r>
              <a:rPr lang="en-US" dirty="0" smtClean="0"/>
              <a:t>NOAA </a:t>
            </a:r>
            <a:r>
              <a:rPr lang="en-US" dirty="0"/>
              <a:t>– National Marine Fisheries Service (NMFS) </a:t>
            </a:r>
            <a:endParaRPr lang="en-US" dirty="0" smtClean="0"/>
          </a:p>
          <a:p>
            <a:pPr lvl="1"/>
            <a:r>
              <a:rPr lang="en-US" dirty="0"/>
              <a:t>United States Fish and Wildlife </a:t>
            </a:r>
            <a:r>
              <a:rPr lang="en-US" dirty="0" smtClean="0"/>
              <a:t>Service (USFWS)</a:t>
            </a:r>
          </a:p>
          <a:p>
            <a:r>
              <a:rPr lang="en-US" dirty="0" smtClean="0"/>
              <a:t>Section 106 &amp; Tribal Coordination </a:t>
            </a:r>
          </a:p>
          <a:p>
            <a:r>
              <a:rPr lang="en-US" dirty="0" smtClean="0"/>
              <a:t>Army Corps Individual Section 404 / Section 10</a:t>
            </a:r>
          </a:p>
          <a:p>
            <a:r>
              <a:rPr lang="en-US" dirty="0" smtClean="0"/>
              <a:t>Ecology &amp; EPA - Section 401 / CZM</a:t>
            </a:r>
          </a:p>
          <a:p>
            <a:r>
              <a:rPr lang="en-US" dirty="0"/>
              <a:t>Washington Department of Fish and </a:t>
            </a:r>
            <a:r>
              <a:rPr lang="en-US" dirty="0" smtClean="0"/>
              <a:t>Wildlife (WDFW) Hydraulic Project Approval (HPA)</a:t>
            </a:r>
          </a:p>
          <a:p>
            <a:r>
              <a:rPr lang="en-US" dirty="0" smtClean="0"/>
              <a:t>Pacific County Shoreline &amp; CAO </a:t>
            </a:r>
          </a:p>
          <a:p>
            <a:r>
              <a:rPr lang="en-US" dirty="0" smtClean="0"/>
              <a:t>Coordination with State Parks, DNR &amp; WECAN</a:t>
            </a:r>
          </a:p>
        </p:txBody>
      </p:sp>
      <p:pic>
        <p:nvPicPr>
          <p:cNvPr id="15" name="Content Placeholder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800" y="2953224"/>
            <a:ext cx="5273739" cy="2495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17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439" y="908324"/>
            <a:ext cx="9605635" cy="1059305"/>
          </a:xfrm>
        </p:spPr>
        <p:txBody>
          <a:bodyPr/>
          <a:lstStyle/>
          <a:p>
            <a:r>
              <a:rPr lang="en-US" dirty="0"/>
              <a:t>Anticipated </a:t>
            </a:r>
            <a:r>
              <a:rPr lang="en-US" dirty="0" smtClean="0"/>
              <a:t>Environmental Challenges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521" y="1527631"/>
            <a:ext cx="6482090" cy="4758869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ESA Listed Species &amp; Public Access Concerns</a:t>
            </a:r>
          </a:p>
          <a:p>
            <a:pPr lvl="1"/>
            <a:r>
              <a:rPr lang="en-US" dirty="0"/>
              <a:t>Western Snowy </a:t>
            </a:r>
            <a:r>
              <a:rPr lang="en-US" dirty="0" smtClean="0"/>
              <a:t>Plover</a:t>
            </a:r>
          </a:p>
          <a:p>
            <a:pPr lvl="1"/>
            <a:r>
              <a:rPr lang="en-US" dirty="0"/>
              <a:t>Streaked Horned Lark</a:t>
            </a:r>
          </a:p>
          <a:p>
            <a:pPr lvl="2"/>
            <a:r>
              <a:rPr lang="en-US" dirty="0" smtClean="0"/>
              <a:t>Formal ESA Consultation (~1yr for Biological Opinion)</a:t>
            </a:r>
          </a:p>
          <a:p>
            <a:pPr lvl="2"/>
            <a:r>
              <a:rPr lang="en-US" dirty="0" err="1" smtClean="0"/>
              <a:t>BiOp</a:t>
            </a:r>
            <a:r>
              <a:rPr lang="en-US" dirty="0" smtClean="0"/>
              <a:t> commitments may including:</a:t>
            </a:r>
          </a:p>
          <a:p>
            <a:pPr lvl="3"/>
            <a:r>
              <a:rPr lang="en-US" dirty="0" smtClean="0"/>
              <a:t>Work Timing Restrictions – nesting windows </a:t>
            </a:r>
          </a:p>
          <a:p>
            <a:pPr lvl="3"/>
            <a:r>
              <a:rPr lang="en-US" dirty="0" smtClean="0"/>
              <a:t>Temporary site closures &amp; monitoring </a:t>
            </a:r>
          </a:p>
          <a:p>
            <a:r>
              <a:rPr lang="en-US" dirty="0" smtClean="0"/>
              <a:t>Marine </a:t>
            </a:r>
            <a:r>
              <a:rPr lang="en-US" dirty="0"/>
              <a:t>In-water Work </a:t>
            </a:r>
            <a:r>
              <a:rPr lang="en-US" dirty="0" smtClean="0"/>
              <a:t>Window (IWWW) </a:t>
            </a:r>
          </a:p>
          <a:p>
            <a:r>
              <a:rPr lang="en-US" dirty="0"/>
              <a:t>Critical Areas Mitigation Costs Unknown</a:t>
            </a:r>
          </a:p>
          <a:p>
            <a:pPr lvl="1"/>
            <a:r>
              <a:rPr lang="en-US" dirty="0"/>
              <a:t>On-site restoration vs. Mitigation Bank Credits</a:t>
            </a:r>
          </a:p>
          <a:p>
            <a:r>
              <a:rPr lang="en-US" dirty="0" smtClean="0"/>
              <a:t>NEPA &amp; Permitting </a:t>
            </a:r>
            <a:r>
              <a:rPr lang="en-US" dirty="0"/>
              <a:t>to be completed by </a:t>
            </a:r>
            <a:r>
              <a:rPr lang="en-US" dirty="0" smtClean="0"/>
              <a:t>Spring 2023 </a:t>
            </a:r>
          </a:p>
          <a:p>
            <a:pPr lvl="1"/>
            <a:r>
              <a:rPr lang="en-US" b="1" dirty="0" smtClean="0"/>
              <a:t>Environmental is Critical Path to Construction*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439" y="4244169"/>
            <a:ext cx="2511313" cy="215064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3370" y="3750827"/>
            <a:ext cx="2546757" cy="283220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15802" y="6394815"/>
            <a:ext cx="258756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Streaked Horned Lark</a:t>
            </a:r>
            <a:endParaRPr lang="en-US" sz="5400" b="0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4976" y="1552955"/>
            <a:ext cx="2973173" cy="219787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698160" y="3351629"/>
            <a:ext cx="260680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Western Snowy Plover</a:t>
            </a:r>
            <a:endParaRPr lang="en-US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340" y="1527631"/>
            <a:ext cx="2318636" cy="2716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41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8516" y="938227"/>
            <a:ext cx="6909710" cy="1087705"/>
          </a:xfrm>
        </p:spPr>
        <p:txBody>
          <a:bodyPr anchor="t"/>
          <a:lstStyle/>
          <a:p>
            <a:pPr algn="ctr"/>
            <a:r>
              <a:rPr lang="en-US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Activities to Address the Problem</a:t>
            </a: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81192" y="229423"/>
            <a:ext cx="4576784" cy="5723251"/>
          </a:xfrm>
        </p:spPr>
      </p:pic>
      <p:sp>
        <p:nvSpPr>
          <p:cNvPr id="8" name="Rectangle 7"/>
          <p:cNvSpPr/>
          <p:nvPr/>
        </p:nvSpPr>
        <p:spPr>
          <a:xfrm>
            <a:off x="491931" y="1519616"/>
            <a:ext cx="6668813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Continued Coordination:</a:t>
            </a:r>
          </a:p>
          <a:p>
            <a:pPr algn="ctr"/>
            <a:r>
              <a:rPr lang="en-US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Public Involvement &amp; Subcommittees</a:t>
            </a:r>
            <a:endParaRPr lang="en-US" sz="28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65" y="2734736"/>
            <a:ext cx="6887797" cy="3264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808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495" y="943097"/>
            <a:ext cx="11322320" cy="1059305"/>
          </a:xfrm>
        </p:spPr>
        <p:txBody>
          <a:bodyPr/>
          <a:lstStyle/>
          <a:p>
            <a:r>
              <a:rPr lang="en-US" dirty="0" smtClean="0"/>
              <a:t>Anticipated Implementation Challenges &amp; Next Steps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7632" y="1564899"/>
            <a:ext cx="6506068" cy="4541704"/>
          </a:xfrm>
        </p:spPr>
        <p:txBody>
          <a:bodyPr>
            <a:normAutofit/>
          </a:bodyPr>
          <a:lstStyle/>
          <a:p>
            <a:r>
              <a:rPr lang="en-US" u="sng" dirty="0"/>
              <a:t>Processes </a:t>
            </a:r>
            <a:r>
              <a:rPr lang="en-US" u="sng" dirty="0" smtClean="0"/>
              <a:t>delayed </a:t>
            </a:r>
            <a:r>
              <a:rPr lang="en-US" u="sng" dirty="0"/>
              <a:t>due to </a:t>
            </a:r>
            <a:r>
              <a:rPr lang="en-US" u="sng" dirty="0" smtClean="0"/>
              <a:t>COVID19 </a:t>
            </a:r>
            <a:endParaRPr lang="en-US" u="sng" dirty="0"/>
          </a:p>
          <a:p>
            <a:r>
              <a:rPr lang="en-US" u="sng" dirty="0" smtClean="0"/>
              <a:t>Timeline of large scale construction project </a:t>
            </a:r>
          </a:p>
          <a:p>
            <a:pPr lvl="1"/>
            <a:r>
              <a:rPr lang="en-US" dirty="0" smtClean="0"/>
              <a:t>On-going erosion threatening SR105</a:t>
            </a:r>
          </a:p>
          <a:p>
            <a:pPr lvl="1"/>
            <a:r>
              <a:rPr lang="en-US" dirty="0" smtClean="0"/>
              <a:t>Looking into interim solutions </a:t>
            </a:r>
          </a:p>
          <a:p>
            <a:r>
              <a:rPr lang="en-US" u="sng" dirty="0" smtClean="0"/>
              <a:t>Required Real Estate</a:t>
            </a:r>
          </a:p>
          <a:p>
            <a:pPr lvl="1"/>
            <a:r>
              <a:rPr lang="en-US" dirty="0" smtClean="0"/>
              <a:t>Which agency to take the lead </a:t>
            </a:r>
            <a:endParaRPr lang="en-US" dirty="0"/>
          </a:p>
          <a:p>
            <a:r>
              <a:rPr lang="en-US" u="sng" dirty="0" smtClean="0"/>
              <a:t>Construction funding unknown</a:t>
            </a:r>
          </a:p>
          <a:p>
            <a:pPr lvl="1"/>
            <a:r>
              <a:rPr lang="en-US" dirty="0" smtClean="0"/>
              <a:t>Looking into Local, State &amp; Federal funding</a:t>
            </a:r>
          </a:p>
          <a:p>
            <a:pPr lvl="1"/>
            <a:r>
              <a:rPr lang="en-US" dirty="0" smtClean="0"/>
              <a:t>Early cost estimates for Construction ~$24 million </a:t>
            </a:r>
          </a:p>
          <a:p>
            <a:pPr lvl="1"/>
            <a:r>
              <a:rPr lang="en-US" dirty="0"/>
              <a:t>Monitoring and Adaptive </a:t>
            </a:r>
            <a:r>
              <a:rPr lang="en-US" dirty="0" smtClean="0"/>
              <a:t>Management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9970" y="4114163"/>
            <a:ext cx="5222659" cy="247532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2453" y="1738212"/>
            <a:ext cx="5210177" cy="2469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981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0270" y="1051295"/>
            <a:ext cx="9603275" cy="1049235"/>
          </a:xfrm>
        </p:spPr>
        <p:txBody>
          <a:bodyPr/>
          <a:lstStyle/>
          <a:p>
            <a:r>
              <a:rPr lang="en-US" dirty="0" smtClean="0"/>
              <a:t>Thank you!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0270" y="1758463"/>
            <a:ext cx="9603275" cy="3294576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Graveyard Spit Restoration and Resilience 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Project</a:t>
            </a:r>
            <a:endParaRPr lang="en-US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en-US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More information and updates may be found on 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the </a:t>
            </a:r>
            <a:r>
              <a:rPr lang="en-US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WECAN webpage:</a:t>
            </a:r>
          </a:p>
          <a:p>
            <a:r>
              <a:rPr lang="en-US" dirty="0">
                <a:hlinkClick r:id="rId3"/>
              </a:rPr>
              <a:t>Projects – WECAN | Washington Coastal Hazards Resilience Network (wacoastalnetwork.com)</a:t>
            </a:r>
            <a:endParaRPr lang="en-US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417" y="4001292"/>
            <a:ext cx="11148977" cy="1986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06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2879" y="885140"/>
            <a:ext cx="5452077" cy="1049235"/>
          </a:xfrm>
        </p:spPr>
        <p:txBody>
          <a:bodyPr/>
          <a:lstStyle/>
          <a:p>
            <a:r>
              <a:rPr lang="en-US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This project will address…</a:t>
            </a: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57517" y="1525158"/>
            <a:ext cx="5062802" cy="4719268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/>
              <a:t>Problem</a:t>
            </a:r>
            <a:r>
              <a:rPr lang="en-US" dirty="0" smtClean="0"/>
              <a:t>: </a:t>
            </a:r>
          </a:p>
          <a:p>
            <a:pPr lvl="1"/>
            <a:r>
              <a:rPr lang="en-US" dirty="0"/>
              <a:t>High </a:t>
            </a:r>
            <a:r>
              <a:rPr lang="en-US" dirty="0" smtClean="0"/>
              <a:t>energy </a:t>
            </a:r>
            <a:r>
              <a:rPr lang="en-US" dirty="0"/>
              <a:t>s</a:t>
            </a:r>
            <a:r>
              <a:rPr lang="en-US" dirty="0" smtClean="0"/>
              <a:t>horeline area</a:t>
            </a:r>
            <a:endParaRPr lang="en-US" dirty="0"/>
          </a:p>
          <a:p>
            <a:pPr lvl="1"/>
            <a:r>
              <a:rPr lang="en-US" dirty="0" smtClean="0"/>
              <a:t>Rapid shoreline erosion from Pacific Ocean tidal action</a:t>
            </a:r>
          </a:p>
          <a:p>
            <a:r>
              <a:rPr lang="en-US" b="1" dirty="0" smtClean="0"/>
              <a:t>Issue</a:t>
            </a:r>
            <a:r>
              <a:rPr lang="en-US" dirty="0" smtClean="0"/>
              <a:t>: </a:t>
            </a:r>
          </a:p>
          <a:p>
            <a:pPr lvl="1"/>
            <a:r>
              <a:rPr lang="en-US" dirty="0"/>
              <a:t>Compromised </a:t>
            </a:r>
            <a:r>
              <a:rPr lang="en-US" dirty="0" smtClean="0"/>
              <a:t>State Route (SR) 105 </a:t>
            </a:r>
            <a:r>
              <a:rPr lang="en-US" dirty="0"/>
              <a:t>roadway</a:t>
            </a:r>
          </a:p>
          <a:p>
            <a:pPr lvl="1"/>
            <a:r>
              <a:rPr lang="en-US" dirty="0" smtClean="0"/>
              <a:t>Loss of wetland and critical areas</a:t>
            </a:r>
          </a:p>
          <a:p>
            <a:r>
              <a:rPr lang="en-US" b="1" dirty="0" smtClean="0"/>
              <a:t>Regional Priority</a:t>
            </a:r>
            <a:r>
              <a:rPr lang="en-US" dirty="0" smtClean="0"/>
              <a:t>: High</a:t>
            </a:r>
            <a:endParaRPr lang="en-US" b="1" dirty="0" smtClean="0"/>
          </a:p>
          <a:p>
            <a:pPr lvl="1"/>
            <a:r>
              <a:rPr lang="en-US" dirty="0" smtClean="0"/>
              <a:t>Only access that connects the Shoalwater Bay Reservation and </a:t>
            </a:r>
            <a:r>
              <a:rPr lang="en-US" dirty="0" err="1" smtClean="0"/>
              <a:t>Tokeland</a:t>
            </a:r>
            <a:r>
              <a:rPr lang="en-US" dirty="0" smtClean="0"/>
              <a:t> to the south &amp; </a:t>
            </a:r>
            <a:r>
              <a:rPr lang="en-US" dirty="0" err="1" smtClean="0"/>
              <a:t>Grayland</a:t>
            </a:r>
            <a:r>
              <a:rPr lang="en-US" dirty="0" smtClean="0"/>
              <a:t>, Cranberry Farms to the north</a:t>
            </a:r>
          </a:p>
          <a:p>
            <a:endParaRPr lang="en-US" dirty="0"/>
          </a:p>
        </p:txBody>
      </p:sp>
      <p:pic>
        <p:nvPicPr>
          <p:cNvPr id="14" name="Content Placeholder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88147" y="120502"/>
            <a:ext cx="5075275" cy="66276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7051073" y="577363"/>
            <a:ext cx="1031051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b="1" cap="none" spc="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North Cove</a:t>
            </a:r>
            <a:endParaRPr lang="en-US" sz="1200" b="1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0125077" y="3393793"/>
            <a:ext cx="1059907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b="1" cap="none" spc="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Willapa Bay</a:t>
            </a:r>
            <a:endParaRPr lang="en-US" sz="1200" b="1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1757" y="5094602"/>
            <a:ext cx="2114154" cy="165352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188147" y="2766611"/>
            <a:ext cx="1247457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b="1" cap="none" spc="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Pacific Ocean</a:t>
            </a:r>
            <a:endParaRPr lang="en-US" sz="1200" b="1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Oval 3"/>
          <p:cNvSpPr/>
          <p:nvPr/>
        </p:nvSpPr>
        <p:spPr>
          <a:xfrm rot="1705951">
            <a:off x="8309043" y="2186933"/>
            <a:ext cx="833480" cy="474698"/>
          </a:xfrm>
          <a:prstGeom prst="ellipse">
            <a:avLst/>
          </a:prstGeom>
          <a:noFill/>
          <a:ln w="3810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475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1801" y="89639"/>
            <a:ext cx="6935352" cy="1130301"/>
          </a:xfrm>
        </p:spPr>
        <p:txBody>
          <a:bodyPr/>
          <a:lstStyle/>
          <a:p>
            <a:pPr algn="ctr"/>
            <a:r>
              <a:rPr lang="en-US" dirty="0" smtClean="0"/>
              <a:t>A long history of shoreline retreat</a:t>
            </a:r>
            <a:endParaRPr lang="en-US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 rot="5400000">
            <a:off x="1960888" y="-970037"/>
            <a:ext cx="5274588" cy="8807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Content Placeholder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48447" y="1077433"/>
            <a:ext cx="7109637" cy="5450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6066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649744" y="1869141"/>
            <a:ext cx="3589103" cy="1998513"/>
          </a:xfrm>
        </p:spPr>
        <p:txBody>
          <a:bodyPr anchor="t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Decades of projects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On-going Maintenance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8" name="Content Placeholder 3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83125" y="964019"/>
            <a:ext cx="6436242" cy="48980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311408" y="1128391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WSDOT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62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1235892" y="106565"/>
            <a:ext cx="9607661" cy="10563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Strategy to Address the Problem</a:t>
            </a: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297711" y="1106178"/>
            <a:ext cx="4790738" cy="2703974"/>
            <a:chOff x="3684495" y="3310862"/>
            <a:chExt cx="3325906" cy="1427704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84495" y="3310862"/>
              <a:ext cx="3325906" cy="1427704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4860087" y="3310862"/>
              <a:ext cx="135301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rgbClr val="00B050"/>
                  </a:solidFill>
                </a:rPr>
                <a:t>Dynamic</a:t>
              </a:r>
            </a:p>
            <a:p>
              <a:r>
                <a:rPr lang="en-US" sz="1400" dirty="0" smtClean="0">
                  <a:solidFill>
                    <a:srgbClr val="00B050"/>
                  </a:solidFill>
                </a:rPr>
                <a:t>Revetments</a:t>
              </a:r>
              <a:endParaRPr lang="en-US" sz="1400" dirty="0">
                <a:solidFill>
                  <a:srgbClr val="00B050"/>
                </a:solidFill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879" y="4031971"/>
            <a:ext cx="3522025" cy="2638188"/>
          </a:xfrm>
          <a:prstGeom prst="rect">
            <a:avLst/>
          </a:prstGeom>
        </p:spPr>
      </p:pic>
      <p:pic>
        <p:nvPicPr>
          <p:cNvPr id="11" name="Picture 2" descr="LSContinuum_4_15_15-01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5926" y="2142731"/>
            <a:ext cx="7316074" cy="3983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5-Point Star 14"/>
          <p:cNvSpPr/>
          <p:nvPr/>
        </p:nvSpPr>
        <p:spPr>
          <a:xfrm>
            <a:off x="8741060" y="3726158"/>
            <a:ext cx="564777" cy="489107"/>
          </a:xfrm>
          <a:prstGeom prst="star5">
            <a:avLst/>
          </a:prstGeom>
          <a:solidFill>
            <a:srgbClr val="00B05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611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251" y="1273485"/>
            <a:ext cx="8534400" cy="1507067"/>
          </a:xfrm>
        </p:spPr>
        <p:txBody>
          <a:bodyPr/>
          <a:lstStyle/>
          <a:p>
            <a:r>
              <a:rPr lang="en-US" dirty="0" smtClean="0"/>
              <a:t>Using natural analog beach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7836" y="1667435"/>
            <a:ext cx="5443631" cy="4078439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887" y="2319370"/>
            <a:ext cx="4892869" cy="3426504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504920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5238" y="109737"/>
            <a:ext cx="6854249" cy="1255318"/>
          </a:xfr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Update </a:t>
            </a:r>
            <a:r>
              <a:rPr lang="en-U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on </a:t>
            </a:r>
            <a:r>
              <a:rPr lang="en-US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Implementation - Design</a:t>
            </a: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4532" y="850401"/>
            <a:ext cx="7469108" cy="577158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257" y="4469501"/>
            <a:ext cx="7315671" cy="21524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565417" y="1195696"/>
            <a:ext cx="439964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</a:t>
            </a:r>
            <a:r>
              <a:rPr lang="en-US" sz="2800" dirty="0" smtClean="0">
                <a:ln w="0"/>
              </a:rPr>
              <a:t>Ground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smtClean="0"/>
              <a:t>Survey</a:t>
            </a:r>
          </a:p>
          <a:p>
            <a:r>
              <a:rPr lang="en-US" sz="2800" dirty="0" smtClean="0"/>
              <a:t>- Drone</a:t>
            </a:r>
          </a:p>
          <a:p>
            <a:r>
              <a:rPr lang="en-US" sz="2800" dirty="0" smtClean="0"/>
              <a:t>- LiDAR </a:t>
            </a:r>
          </a:p>
          <a:p>
            <a:r>
              <a:rPr lang="en-US" sz="2800" dirty="0" smtClean="0"/>
              <a:t>- Bathometric Survey</a:t>
            </a:r>
            <a:br>
              <a:rPr lang="en-US" sz="2800" dirty="0" smtClean="0"/>
            </a:br>
            <a:r>
              <a:rPr lang="en-US" sz="2800" dirty="0" smtClean="0"/>
              <a:t>- Scenario Layouts </a:t>
            </a:r>
            <a:br>
              <a:rPr lang="en-US" sz="2800" dirty="0" smtClean="0"/>
            </a:br>
            <a:r>
              <a:rPr lang="en-US" sz="2800" dirty="0" smtClean="0"/>
              <a:t>- Preliminary Design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83669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1320462" cy="663542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898" y="0"/>
            <a:ext cx="11330781" cy="663542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b="857"/>
          <a:stretch/>
        </p:blipFill>
        <p:spPr>
          <a:xfrm>
            <a:off x="851536" y="-1"/>
            <a:ext cx="11340464" cy="663542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699" y="457199"/>
            <a:ext cx="10331178" cy="592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296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1589" y="396179"/>
            <a:ext cx="4206240" cy="305243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4108" y="3600779"/>
            <a:ext cx="4158127" cy="30175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764150" y="438009"/>
            <a:ext cx="19287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Winter storm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199550" y="3657865"/>
            <a:ext cx="32672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Mild summer condition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5762" y="796651"/>
            <a:ext cx="4147800" cy="3108960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V="1">
            <a:off x="1848591" y="605045"/>
            <a:ext cx="5915559" cy="94484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762" y="4038793"/>
            <a:ext cx="4147800" cy="2765200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 flipV="1">
            <a:off x="1666959" y="3827533"/>
            <a:ext cx="3532591" cy="93363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Title 1"/>
          <p:cNvSpPr txBox="1">
            <a:spLocks/>
          </p:cNvSpPr>
          <p:nvPr/>
        </p:nvSpPr>
        <p:spPr>
          <a:xfrm>
            <a:off x="4242662" y="168072"/>
            <a:ext cx="2883770" cy="45621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WAVE HEIGHT</a:t>
            </a: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35954" y="2074046"/>
            <a:ext cx="1736373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chemeClr val="tx2"/>
                </a:solidFill>
              </a:rPr>
              <a:t>southwesterly</a:t>
            </a:r>
            <a:endParaRPr lang="en-US" sz="1800" b="1" dirty="0">
              <a:solidFill>
                <a:schemeClr val="tx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44761" y="5052964"/>
            <a:ext cx="1697901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chemeClr val="tx2"/>
                </a:solidFill>
              </a:rPr>
              <a:t>northwesterly</a:t>
            </a:r>
            <a:endParaRPr lang="en-US" sz="1800" b="1" dirty="0">
              <a:solidFill>
                <a:schemeClr val="tx2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63976" y="134569"/>
            <a:ext cx="42739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Army Corps </a:t>
            </a:r>
            <a:r>
              <a:rPr lang="en-US" sz="2800" dirty="0" smtClean="0"/>
              <a:t>Modeling - </a:t>
            </a:r>
            <a:endParaRPr lang="en-US" sz="2800" dirty="0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95026" y="5618174"/>
            <a:ext cx="2838450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398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CDCE0"/>
      </a:lt2>
      <a:accent1>
        <a:srgbClr val="415588"/>
      </a:accent1>
      <a:accent2>
        <a:srgbClr val="4294B6"/>
      </a:accent2>
      <a:accent3>
        <a:srgbClr val="087D7C"/>
      </a:accent3>
      <a:accent4>
        <a:srgbClr val="2CB663"/>
      </a:accent4>
      <a:accent5>
        <a:srgbClr val="DF8822"/>
      </a:accent5>
      <a:accent6>
        <a:srgbClr val="BC410A"/>
      </a:accent6>
      <a:hlink>
        <a:srgbClr val="5977C4"/>
      </a:hlink>
      <a:folHlink>
        <a:srgbClr val="A1A9BF"/>
      </a:folHlink>
    </a:clrScheme>
    <a:fontScheme name="Gallery">
      <a:majorFont>
        <a:latin typeface="Century Gothic" panose="020B0502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E050AC27-895F-4B90-991D-A6818FC89AB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TM10001114[[fn=Gallery]]</Template>
  <TotalTime>668</TotalTime>
  <Words>544</Words>
  <Application>Microsoft Office PowerPoint</Application>
  <PresentationFormat>Widescreen</PresentationFormat>
  <Paragraphs>121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Century Gothic</vt:lpstr>
      <vt:lpstr>Gallery</vt:lpstr>
      <vt:lpstr>Graveyard Spit Restoration and Resilience Project</vt:lpstr>
      <vt:lpstr>This project will address…</vt:lpstr>
      <vt:lpstr>A long history of shoreline retreat</vt:lpstr>
      <vt:lpstr>PowerPoint Presentation</vt:lpstr>
      <vt:lpstr>PowerPoint Presentation</vt:lpstr>
      <vt:lpstr>Using natural analog beach</vt:lpstr>
      <vt:lpstr>Update on Implementation - Design</vt:lpstr>
      <vt:lpstr>PowerPoint Presentation</vt:lpstr>
      <vt:lpstr>PowerPoint Presentation</vt:lpstr>
      <vt:lpstr>PowerPoint Presentation</vt:lpstr>
      <vt:lpstr>PowerPoint Presentation</vt:lpstr>
      <vt:lpstr>Update on Implementation – Project’s APE  </vt:lpstr>
      <vt:lpstr>Update on Implementation</vt:lpstr>
      <vt:lpstr>Anticipated Environmental Challenges </vt:lpstr>
      <vt:lpstr>Activities to Address the Problem</vt:lpstr>
      <vt:lpstr>Anticipated Implementation Challenges &amp; Next Steps  </vt:lpstr>
      <vt:lpstr>Thank you! </vt:lpstr>
    </vt:vector>
  </TitlesOfParts>
  <Company>WSDOT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Graveyard Spit</dc:title>
  <dc:creator>Martin, Chelsey</dc:creator>
  <cp:lastModifiedBy>Bell, Henry (ECY)</cp:lastModifiedBy>
  <cp:revision>59</cp:revision>
  <cp:lastPrinted>2021-03-18T17:21:21Z</cp:lastPrinted>
  <dcterms:created xsi:type="dcterms:W3CDTF">2021-03-01T20:53:21Z</dcterms:created>
  <dcterms:modified xsi:type="dcterms:W3CDTF">2021-04-23T14:54:28Z</dcterms:modified>
</cp:coreProperties>
</file>